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77" r:id="rId8"/>
    <p:sldId id="272" r:id="rId9"/>
    <p:sldId id="267" r:id="rId10"/>
    <p:sldId id="265" r:id="rId11"/>
    <p:sldId id="278" r:id="rId12"/>
    <p:sldId id="266" r:id="rId13"/>
    <p:sldId id="268" r:id="rId14"/>
    <p:sldId id="269" r:id="rId15"/>
    <p:sldId id="270" r:id="rId16"/>
    <p:sldId id="273" r:id="rId17"/>
    <p:sldId id="271" r:id="rId18"/>
    <p:sldId id="274" r:id="rId19"/>
    <p:sldId id="27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660"/>
  </p:normalViewPr>
  <p:slideViewPr>
    <p:cSldViewPr>
      <p:cViewPr varScale="1">
        <p:scale>
          <a:sx n="110" d="100"/>
          <a:sy n="110" d="100"/>
        </p:scale>
        <p:origin x="1650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1E18C-1C8A-487E-898B-DD1C3AFA8E01}" type="datetimeFigureOut">
              <a:rPr lang="en-US" smtClean="0"/>
              <a:pPr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2AAA-E576-4D97-B299-592AAE3CF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1E18C-1C8A-487E-898B-DD1C3AFA8E01}" type="datetimeFigureOut">
              <a:rPr lang="en-US" smtClean="0"/>
              <a:pPr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2AAA-E576-4D97-B299-592AAE3CF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1E18C-1C8A-487E-898B-DD1C3AFA8E01}" type="datetimeFigureOut">
              <a:rPr lang="en-US" smtClean="0"/>
              <a:pPr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2AAA-E576-4D97-B299-592AAE3CF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1E18C-1C8A-487E-898B-DD1C3AFA8E01}" type="datetimeFigureOut">
              <a:rPr lang="en-US" smtClean="0"/>
              <a:pPr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2AAA-E576-4D97-B299-592AAE3CF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1E18C-1C8A-487E-898B-DD1C3AFA8E01}" type="datetimeFigureOut">
              <a:rPr lang="en-US" smtClean="0"/>
              <a:pPr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2AAA-E576-4D97-B299-592AAE3CF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1E18C-1C8A-487E-898B-DD1C3AFA8E01}" type="datetimeFigureOut">
              <a:rPr lang="en-US" smtClean="0"/>
              <a:pPr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2AAA-E576-4D97-B299-592AAE3CF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1E18C-1C8A-487E-898B-DD1C3AFA8E01}" type="datetimeFigureOut">
              <a:rPr lang="en-US" smtClean="0"/>
              <a:pPr/>
              <a:t>6/22/2022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2AAA-E576-4D97-B299-592AAE3CF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1E18C-1C8A-487E-898B-DD1C3AFA8E01}" type="datetimeFigureOut">
              <a:rPr lang="en-US" smtClean="0"/>
              <a:pPr/>
              <a:t>6/22/2022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2AAA-E576-4D97-B299-592AAE3CF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1E18C-1C8A-487E-898B-DD1C3AFA8E01}" type="datetimeFigureOut">
              <a:rPr lang="en-US" smtClean="0"/>
              <a:pPr/>
              <a:t>6/22/2022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2AAA-E576-4D97-B299-592AAE3CF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1E18C-1C8A-487E-898B-DD1C3AFA8E01}" type="datetimeFigureOut">
              <a:rPr lang="en-US" smtClean="0"/>
              <a:pPr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2AAA-E576-4D97-B299-592AAE3CF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1E18C-1C8A-487E-898B-DD1C3AFA8E01}" type="datetimeFigureOut">
              <a:rPr lang="en-US" smtClean="0"/>
              <a:pPr/>
              <a:t>6/22/2022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2AAA-E576-4D97-B299-592AAE3CF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1E18C-1C8A-487E-898B-DD1C3AFA8E01}" type="datetimeFigureOut">
              <a:rPr lang="en-US" smtClean="0"/>
              <a:pPr/>
              <a:t>6/22/2022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812AAA-E576-4D97-B299-592AAE3CF63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gif"/><Relationship Id="rId3" Type="http://schemas.openxmlformats.org/officeDocument/2006/relationships/oleObject" Target="../embeddings/oleObject1.bin"/><Relationship Id="rId7" Type="http://schemas.openxmlformats.org/officeDocument/2006/relationships/image" Target="../media/image45.gi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8.gif"/><Relationship Id="rId4" Type="http://schemas.openxmlformats.org/officeDocument/2006/relationships/image" Target="../media/image43.wmf"/><Relationship Id="rId9" Type="http://schemas.openxmlformats.org/officeDocument/2006/relationships/image" Target="../media/image47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Scene gist recognition: Amplitude or phase 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143000"/>
          </a:xfrm>
        </p:spPr>
        <p:txBody>
          <a:bodyPr/>
          <a:lstStyle/>
          <a:p>
            <a:r>
              <a:rPr lang="en-US" dirty="0" smtClean="0"/>
              <a:t>Long </a:t>
            </a:r>
            <a:r>
              <a:rPr lang="en-US" dirty="0" err="1" smtClean="0"/>
              <a:t>Luu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Priming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Result: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47875" y="2057400"/>
            <a:ext cx="4124325" cy="3492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019800" y="632460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Guyader</a:t>
            </a:r>
            <a:r>
              <a:rPr lang="en-US" sz="2000" b="1" dirty="0" smtClean="0"/>
              <a:t> et. al. 2004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3724226" y="4900568"/>
            <a:ext cx="566741" cy="1890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352800" y="6000690"/>
            <a:ext cx="144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 &lt; 0.01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Masking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Experimental procedure: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286000" y="2743200"/>
            <a:ext cx="16764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324600" y="30480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Target image</a:t>
            </a:r>
          </a:p>
        </p:txBody>
      </p:sp>
      <p:cxnSp>
        <p:nvCxnSpPr>
          <p:cNvPr id="41" name="Straight Connector 40"/>
          <p:cNvCxnSpPr>
            <a:endCxn id="39" idx="2"/>
          </p:cNvCxnSpPr>
          <p:nvPr/>
        </p:nvCxnSpPr>
        <p:spPr>
          <a:xfrm flipV="1">
            <a:off x="5638800" y="3448110"/>
            <a:ext cx="1524000" cy="285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572000" y="25908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Mask image</a:t>
            </a:r>
          </a:p>
        </p:txBody>
      </p:sp>
      <p:cxnSp>
        <p:nvCxnSpPr>
          <p:cNvPr id="58" name="Straight Connector 57"/>
          <p:cNvCxnSpPr>
            <a:endCxn id="57" idx="2"/>
          </p:cNvCxnSpPr>
          <p:nvPr/>
        </p:nvCxnSpPr>
        <p:spPr>
          <a:xfrm flipV="1">
            <a:off x="4419600" y="2990910"/>
            <a:ext cx="990600" cy="361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3352800"/>
            <a:ext cx="167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4" descr="C:\Users\Long Luu\Documents\MATLAB\Fall 2013 courses\Exp_method_for_perception\Final project-Scene classification\SceneDatabase\ConvertedGray\GraySceneNatural\coast_bea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3733800"/>
            <a:ext cx="1600200" cy="1600200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5181600" y="4267200"/>
            <a:ext cx="16764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lus 29"/>
          <p:cNvSpPr/>
          <p:nvPr/>
        </p:nvSpPr>
        <p:spPr>
          <a:xfrm>
            <a:off x="5867400" y="4876800"/>
            <a:ext cx="228600" cy="228600"/>
          </a:xfrm>
          <a:prstGeom prst="mathPlus">
            <a:avLst>
              <a:gd name="adj1" fmla="val 0"/>
            </a:avLst>
          </a:prstGeom>
          <a:solidFill>
            <a:schemeClr val="bg1">
              <a:lumMod val="95000"/>
              <a:alpha val="4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Masking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9144000" cy="4906963"/>
          </a:xfrm>
        </p:spPr>
        <p:txBody>
          <a:bodyPr/>
          <a:lstStyle/>
          <a:p>
            <a:r>
              <a:rPr lang="en-US" dirty="0" smtClean="0"/>
              <a:t>Stimuli: </a:t>
            </a:r>
          </a:p>
          <a:p>
            <a:pPr lvl="1"/>
            <a:r>
              <a:rPr lang="en-US" sz="2600" dirty="0" smtClean="0"/>
              <a:t>5 natural (beach, river, …), 5 manmade (farm, home, …)</a:t>
            </a:r>
          </a:p>
          <a:p>
            <a:pPr lvl="1"/>
            <a:r>
              <a:rPr lang="en-US" sz="2600" dirty="0" smtClean="0"/>
              <a:t>preserved amplitude, randomized phase</a:t>
            </a:r>
          </a:p>
          <a:p>
            <a:pPr lvl="1">
              <a:buNone/>
            </a:pPr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819400"/>
            <a:ext cx="7010400" cy="3546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629400" y="647700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Loschky</a:t>
            </a:r>
            <a:r>
              <a:rPr lang="en-US" sz="2000" b="1" dirty="0" smtClean="0"/>
              <a:t> et. al. 2007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Masking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 1: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075" y="2514600"/>
            <a:ext cx="3438525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8575" y="2481611"/>
            <a:ext cx="5305425" cy="30047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629400" y="647700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Loschky</a:t>
            </a:r>
            <a:r>
              <a:rPr lang="en-US" sz="2000" b="1" dirty="0" smtClean="0"/>
              <a:t> et. al. 2007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Masking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 2: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362200"/>
            <a:ext cx="3257550" cy="347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57612" y="2286000"/>
            <a:ext cx="5081588" cy="3852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629400" y="647700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Loschky</a:t>
            </a:r>
            <a:r>
              <a:rPr lang="en-US" sz="2000" b="1" dirty="0" smtClean="0"/>
              <a:t> et. al. 2007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Masking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Experiment 3:</a:t>
            </a:r>
          </a:p>
          <a:p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0"/>
            <a:ext cx="3524250" cy="408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86212" y="2438400"/>
            <a:ext cx="4852988" cy="3758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629400" y="647700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Loschky</a:t>
            </a:r>
            <a:r>
              <a:rPr lang="en-US" sz="2000" b="1" dirty="0" smtClean="0"/>
              <a:t> et. al. 2007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Scene morphing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Experimental procedure:</a:t>
            </a:r>
            <a:endParaRPr lang="en-US" dirty="0"/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3333690"/>
            <a:ext cx="1678193" cy="167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2057400" y="54672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30 ms</a:t>
            </a:r>
          </a:p>
        </p:txBody>
      </p:sp>
      <p:pic>
        <p:nvPicPr>
          <p:cNvPr id="32" name="Picture 4" descr="C:\Users\Long Luu\Documents\MATLAB\Fall 2013 courses\Exp_method_for_perception\Final project-Scene classification\SceneDatabase\ConvertedGray\GraySceneNatural\coast_bea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3867090"/>
            <a:ext cx="1600200" cy="1600200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3124200" y="4171890"/>
            <a:ext cx="16764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lus 33"/>
          <p:cNvSpPr/>
          <p:nvPr/>
        </p:nvSpPr>
        <p:spPr>
          <a:xfrm>
            <a:off x="3886200" y="4857690"/>
            <a:ext cx="228600" cy="228600"/>
          </a:xfrm>
          <a:prstGeom prst="mathPlus">
            <a:avLst>
              <a:gd name="adj1" fmla="val 0"/>
            </a:avLst>
          </a:prstGeom>
          <a:solidFill>
            <a:schemeClr val="bg1">
              <a:lumMod val="95000"/>
              <a:alpha val="4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962400" y="29718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Target image</a:t>
            </a:r>
          </a:p>
        </p:txBody>
      </p:sp>
      <p:cxnSp>
        <p:nvCxnSpPr>
          <p:cNvPr id="42" name="Straight Connector 41"/>
          <p:cNvCxnSpPr>
            <a:endCxn id="38" idx="2"/>
          </p:cNvCxnSpPr>
          <p:nvPr/>
        </p:nvCxnSpPr>
        <p:spPr>
          <a:xfrm flipV="1">
            <a:off x="3733800" y="3371910"/>
            <a:ext cx="1066800" cy="514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057400" y="257169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Mask image</a:t>
            </a:r>
          </a:p>
        </p:txBody>
      </p:sp>
      <p:cxnSp>
        <p:nvCxnSpPr>
          <p:cNvPr id="58" name="Straight Connector 57"/>
          <p:cNvCxnSpPr>
            <a:endCxn id="57" idx="2"/>
          </p:cNvCxnSpPr>
          <p:nvPr/>
        </p:nvCxnSpPr>
        <p:spPr>
          <a:xfrm flipV="1">
            <a:off x="2362200" y="2971800"/>
            <a:ext cx="533400" cy="361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Long Luu\Documents\MATLAB\Fall 2013 courses\Exp_method_for_perception\Final project-Scene classification\SceneDatabase\ConvertedGray\GraySceneNatural\opencountry_natu41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2286000"/>
            <a:ext cx="1371600" cy="1371600"/>
          </a:xfrm>
          <a:prstGeom prst="rect">
            <a:avLst/>
          </a:prstGeom>
          <a:noFill/>
        </p:spPr>
      </p:pic>
      <p:pic>
        <p:nvPicPr>
          <p:cNvPr id="3075" name="Picture 3" descr="C:\Users\Long Luu\Documents\MATLAB\Fall 2013 courses\Exp_method_for_perception\Final project-Scene classification\SceneDatabase\ConvertedGray\GraySceneManmade\tallbuilding_city1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62800" y="2286000"/>
            <a:ext cx="1371600" cy="1371600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5715000" y="36576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Natural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162800" y="3657600"/>
            <a:ext cx="1295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Manmade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Scene morphing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447800"/>
            <a:ext cx="8686800" cy="4678363"/>
          </a:xfrm>
        </p:spPr>
        <p:txBody>
          <a:bodyPr/>
          <a:lstStyle/>
          <a:p>
            <a:r>
              <a:rPr lang="en-US" sz="2800" dirty="0" smtClean="0"/>
              <a:t>Amplitude-morphed scene:</a:t>
            </a:r>
          </a:p>
          <a:p>
            <a:pPr lvl="1"/>
            <a:r>
              <a:rPr lang="en-US" sz="2600" dirty="0" smtClean="0"/>
              <a:t>Phase preserved.</a:t>
            </a:r>
          </a:p>
          <a:p>
            <a:pPr lvl="1"/>
            <a:r>
              <a:rPr lang="en-US" sz="2600" dirty="0" smtClean="0"/>
              <a:t>Amplitude: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sz="2800" dirty="0" smtClean="0"/>
              <a:t>Phase-morphed scene:</a:t>
            </a:r>
          </a:p>
          <a:p>
            <a:pPr lvl="1"/>
            <a:r>
              <a:rPr lang="en-US" sz="2600" dirty="0" smtClean="0"/>
              <a:t>Amplitude preserved.</a:t>
            </a:r>
          </a:p>
          <a:p>
            <a:pPr lvl="1"/>
            <a:r>
              <a:rPr lang="en-US" sz="2600" dirty="0" smtClean="0"/>
              <a:t>Phase:</a:t>
            </a:r>
          </a:p>
          <a:p>
            <a:pPr lvl="1"/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85800" y="2895600"/>
          <a:ext cx="37338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3" imgW="1688760" imgH="241200" progId="Equation.DSMT4">
                  <p:embed/>
                </p:oleObj>
              </mc:Choice>
              <mc:Fallback>
                <p:oleObj name="Equation" r:id="rId3" imgW="1688760" imgH="241200" progId="Equation.DSMT4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2895600"/>
                        <a:ext cx="3733800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ChangeAspect="1"/>
          </p:cNvGraphicFramePr>
          <p:nvPr/>
        </p:nvGraphicFramePr>
        <p:xfrm>
          <a:off x="685800" y="5486400"/>
          <a:ext cx="3565525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5" imgW="1612800" imgH="241200" progId="Equation.DSMT4">
                  <p:embed/>
                </p:oleObj>
              </mc:Choice>
              <mc:Fallback>
                <p:oleObj name="Equation" r:id="rId5" imgW="1612800" imgH="241200" progId="Equation.DSMT4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486400"/>
                        <a:ext cx="3565525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00" name="Picture 4" descr="C:\Users\Long Luu\Documents\MATLAB\Fall 2013 courses\Exp_method_for_perception\Final project-Scene classification\Report material\sceneMorphNaturalAmplitude.gif"/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19600" y="1752600"/>
            <a:ext cx="2433053" cy="1981200"/>
          </a:xfrm>
          <a:prstGeom prst="rect">
            <a:avLst/>
          </a:prstGeom>
          <a:noFill/>
        </p:spPr>
      </p:pic>
      <p:pic>
        <p:nvPicPr>
          <p:cNvPr id="4101" name="Picture 5" descr="C:\Users\Long Luu\Documents\MATLAB\Fall 2013 courses\Exp_method_for_perception\Final project-Scene classification\Report material\sceneMorphManmadeAmplitude.gif"/>
          <p:cNvPicPr>
            <a:picLocks noChangeAspect="1" noChangeArrowheads="1" noCrop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470316" y="1752599"/>
            <a:ext cx="2433054" cy="1981201"/>
          </a:xfrm>
          <a:prstGeom prst="rect">
            <a:avLst/>
          </a:prstGeom>
          <a:noFill/>
        </p:spPr>
      </p:pic>
      <p:pic>
        <p:nvPicPr>
          <p:cNvPr id="4102" name="Picture 6" descr="C:\Users\Long Luu\Documents\MATLAB\Fall 2013 courses\Exp_method_for_perception\Final project-Scene classification\Report material\sceneMorphNaturalPhase.gif"/>
          <p:cNvPicPr>
            <a:picLocks noChangeAspect="1" noChangeArrowheads="1" noCrop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43400" y="4190727"/>
            <a:ext cx="2433387" cy="1981473"/>
          </a:xfrm>
          <a:prstGeom prst="rect">
            <a:avLst/>
          </a:prstGeom>
          <a:noFill/>
        </p:spPr>
      </p:pic>
      <p:pic>
        <p:nvPicPr>
          <p:cNvPr id="4103" name="Picture 7" descr="C:\Users\Long Luu\Documents\MATLAB\Fall 2013 courses\Exp_method_for_perception\Final project-Scene classification\Report material\sceneMorphManmadePhase.gif"/>
          <p:cNvPicPr>
            <a:picLocks noChangeAspect="1" noChangeArrowheads="1" noCrop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471987" y="4190727"/>
            <a:ext cx="2438400" cy="198555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Scene morphing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Spatial envelope model result:</a:t>
            </a:r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3963" y="2343150"/>
            <a:ext cx="6696075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Scene morphing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Psychophysical result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9675" y="2238375"/>
            <a:ext cx="6724650" cy="40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Rapid scene recognition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102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Human can quickly perceive scene’s properties and category </a:t>
            </a:r>
          </a:p>
          <a:p>
            <a:endParaRPr lang="en-US" sz="3000" dirty="0"/>
          </a:p>
          <a:p>
            <a:endParaRPr lang="en-US" sz="3000" dirty="0" smtClean="0"/>
          </a:p>
          <a:p>
            <a:endParaRPr lang="en-US" sz="3000" dirty="0"/>
          </a:p>
          <a:p>
            <a:endParaRPr lang="en-US" sz="3000" dirty="0" smtClean="0"/>
          </a:p>
          <a:p>
            <a:endParaRPr lang="en-US" sz="3000" dirty="0"/>
          </a:p>
          <a:p>
            <a:endParaRPr lang="en-US" sz="3000" dirty="0" smtClean="0"/>
          </a:p>
          <a:p>
            <a:pPr>
              <a:buNone/>
            </a:pPr>
            <a:r>
              <a:rPr lang="en-US" sz="3000" dirty="0" smtClean="0"/>
              <a:t>=&gt;  How is the scene represented in this task ?</a:t>
            </a:r>
            <a:endParaRPr lang="en-US" sz="3000" dirty="0"/>
          </a:p>
        </p:txBody>
      </p:sp>
      <p:pic>
        <p:nvPicPr>
          <p:cNvPr id="1030" name="Picture 6" descr="C:\Users\Long Luu\Documents\MATLAB\Fall 2013 courses\Exp_method_for_perception\Final project-Scene classification\SceneRSVP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2076450"/>
            <a:ext cx="4000500" cy="3257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Scene gist is based on both phase and amplitude information.</a:t>
            </a:r>
          </a:p>
          <a:p>
            <a:r>
              <a:rPr lang="en-US" dirty="0" smtClean="0"/>
              <a:t>Phase carries more information</a:t>
            </a:r>
          </a:p>
          <a:p>
            <a:r>
              <a:rPr lang="en-US" dirty="0" smtClean="0"/>
              <a:t>Need some phase-based computational model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visual pathway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Scene is pooled from simpler features like objects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0188" y="2514600"/>
            <a:ext cx="4586412" cy="3200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715000" y="5679065"/>
            <a:ext cx="2667000" cy="34073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600" b="1" dirty="0">
                <a:solidFill>
                  <a:srgbClr val="000000"/>
                </a:solidFill>
                <a:latin typeface="Calibri" charset="0"/>
                <a:cs typeface="Calibri" charset="0"/>
              </a:rPr>
              <a:t>Thorpe &amp; Fabre-Thorpe, 2001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Spatial envelope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Scene is not just an aggregate of objects.</a:t>
            </a:r>
          </a:p>
          <a:p>
            <a:r>
              <a:rPr lang="en-US" sz="3000" dirty="0" smtClean="0"/>
              <a:t>There exist spatial envelope properties.</a:t>
            </a:r>
          </a:p>
        </p:txBody>
      </p:sp>
      <p:pic>
        <p:nvPicPr>
          <p:cNvPr id="2052" name="Picture 4" descr="C:\Users\Long Luu\Documents\MATLAB\Fall 2013 courses\Exp_method_for_perception\Final project-Scene classification\SceneDatabase\ConvertedGray\GraySceneNatural\coast_bea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571690"/>
            <a:ext cx="1447800" cy="1447800"/>
          </a:xfrm>
          <a:prstGeom prst="rect">
            <a:avLst/>
          </a:prstGeom>
          <a:noFill/>
        </p:spPr>
      </p:pic>
      <p:pic>
        <p:nvPicPr>
          <p:cNvPr id="2053" name="Picture 5" descr="C:\Users\Long Luu\Documents\MATLAB\Fall 2013 courses\Exp_method_for_perception\Final project-Scene classification\SceneDatabase\ConvertedGray\GraySceneManmade\insidecity_art79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571690"/>
            <a:ext cx="1447800" cy="14478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066800" y="401949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Naturalness</a:t>
            </a:r>
          </a:p>
        </p:txBody>
      </p:sp>
      <p:pic>
        <p:nvPicPr>
          <p:cNvPr id="2055" name="Picture 7" descr="C:\Users\Long Luu\Documents\MATLAB\Fall 2013 courses\Exp_method_for_perception\Final project-Scene classification\SceneDatabase\ConvertedGray\GraySceneManmade\insidecity_art116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1600" y="2590800"/>
            <a:ext cx="1524000" cy="14478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495800" y="40386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Openness</a:t>
            </a:r>
          </a:p>
        </p:txBody>
      </p:sp>
      <p:pic>
        <p:nvPicPr>
          <p:cNvPr id="2056" name="Picture 8" descr="C:\Users\Long Luu\Documents\MATLAB\Fall 2013 courses\Exp_method_for_perception\Final project-Scene classification\SceneDatabase\ConvertedGray\GraySceneNatural\coast_bea2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4648200"/>
            <a:ext cx="1447800" cy="1447800"/>
          </a:xfrm>
          <a:prstGeom prst="rect">
            <a:avLst/>
          </a:prstGeom>
          <a:noFill/>
        </p:spPr>
      </p:pic>
      <p:pic>
        <p:nvPicPr>
          <p:cNvPr id="2057" name="Picture 9" descr="C:\Users\Long Luu\Documents\MATLAB\Fall 2013 courses\Exp_method_for_perception\Final project-Scene classification\SceneDatabase\ConvertedGray\GraySceneNatural\forest_land86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28800" y="4648200"/>
            <a:ext cx="1447800" cy="14478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1066800" y="60960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Roughness</a:t>
            </a:r>
          </a:p>
        </p:txBody>
      </p:sp>
      <p:pic>
        <p:nvPicPr>
          <p:cNvPr id="2058" name="Picture 10" descr="C:\Users\Long Luu\Documents\MATLAB\Fall 2013 courses\Exp_method_for_perception\Final project-Scene classification\SceneDatabase\ConvertedGray\GraySceneManmade\highway_bost158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33800" y="2590800"/>
            <a:ext cx="1447800" cy="1447800"/>
          </a:xfrm>
          <a:prstGeom prst="rect">
            <a:avLst/>
          </a:prstGeom>
          <a:noFill/>
        </p:spPr>
      </p:pic>
      <p:pic>
        <p:nvPicPr>
          <p:cNvPr id="2059" name="Picture 11" descr="C:\Users\Long Luu\Documents\MATLAB\Fall 2013 courses\Exp_method_for_perception\Final project-Scene classification\SceneDatabase\ConvertedGray\GraySceneManmade\street_gre115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733800" y="4648200"/>
            <a:ext cx="1447800" cy="1447800"/>
          </a:xfrm>
          <a:prstGeom prst="rect">
            <a:avLst/>
          </a:prstGeom>
          <a:noFill/>
        </p:spPr>
      </p:pic>
      <p:pic>
        <p:nvPicPr>
          <p:cNvPr id="2060" name="Picture 12" descr="C:\Users\Long Luu\Documents\MATLAB\Fall 2013 courses\Exp_method_for_perception\Final project-Scene classification\SceneDatabase\ConvertedGray\GraySceneManmade\insidecity_a462055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81600" y="4648200"/>
            <a:ext cx="1447800" cy="14478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4419600" y="60960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Expansion</a:t>
            </a:r>
          </a:p>
        </p:txBody>
      </p:sp>
      <p:pic>
        <p:nvPicPr>
          <p:cNvPr id="2061" name="Picture 13" descr="C:\Users\Long Luu\Documents\MATLAB\Fall 2013 courses\Exp_method_for_perception\Final project-Scene classification\SceneDatabase\ConvertedGray\GraySceneNatural\mountain_land201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162800" y="2876490"/>
            <a:ext cx="1524000" cy="1524000"/>
          </a:xfrm>
          <a:prstGeom prst="rect">
            <a:avLst/>
          </a:prstGeom>
          <a:noFill/>
        </p:spPr>
      </p:pic>
      <p:pic>
        <p:nvPicPr>
          <p:cNvPr id="2062" name="Picture 14" descr="C:\Users\Long Luu\Documents\MATLAB\Fall 2013 courses\Exp_method_for_perception\Final project-Scene classification\SceneDatabase\ConvertedGray\GraySceneNatural\forest_cdmc277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162800" y="4400490"/>
            <a:ext cx="1524000" cy="15240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7162800" y="592449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Ruggedness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96000" y="638169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Oliva</a:t>
            </a:r>
            <a:r>
              <a:rPr lang="en-US" sz="2000" b="1" dirty="0" smtClean="0"/>
              <a:t> &amp; </a:t>
            </a:r>
            <a:r>
              <a:rPr lang="en-US" sz="2000" b="1" dirty="0" err="1" smtClean="0"/>
              <a:t>Torralba</a:t>
            </a:r>
            <a:r>
              <a:rPr lang="en-US" sz="2000" b="1" dirty="0" smtClean="0"/>
              <a:t> 2001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Fourier representation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6121" y="1295400"/>
            <a:ext cx="2058279" cy="208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 descr="C:\Users\Long Luu\Documents\MATLAB\Fall 2013 courses\Exp_method_for_perception\Final project-Scene classification\SceneDatabase\ConvertedGray\GraySceneNatural\forest_land86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667000"/>
            <a:ext cx="2057400" cy="2057400"/>
          </a:xfrm>
          <a:prstGeom prst="rect">
            <a:avLst/>
          </a:prstGeom>
          <a:noFill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76121" y="4095690"/>
            <a:ext cx="2050840" cy="206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704721" y="33528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Amplitude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80921" y="615309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Phase</a:t>
            </a:r>
          </a:p>
        </p:txBody>
      </p:sp>
      <p:cxnSp>
        <p:nvCxnSpPr>
          <p:cNvPr id="22" name="Elbow Connector 21"/>
          <p:cNvCxnSpPr>
            <a:endCxn id="3075" idx="1"/>
          </p:cNvCxnSpPr>
          <p:nvPr/>
        </p:nvCxnSpPr>
        <p:spPr>
          <a:xfrm flipV="1">
            <a:off x="3124200" y="2336553"/>
            <a:ext cx="3351921" cy="135914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3076" idx="3"/>
            <a:endCxn id="3077" idx="1"/>
          </p:cNvCxnSpPr>
          <p:nvPr/>
        </p:nvCxnSpPr>
        <p:spPr>
          <a:xfrm>
            <a:off x="2590800" y="3695700"/>
            <a:ext cx="3885321" cy="1433453"/>
          </a:xfrm>
          <a:prstGeom prst="bentConnector3">
            <a:avLst>
              <a:gd name="adj1" fmla="val 5687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628521" y="3276600"/>
            <a:ext cx="1752600" cy="609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514600" y="3276600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Fourier transform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8200" y="1905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Global features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648200" y="470529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Local 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Spatial envelope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5211763"/>
          </a:xfrm>
        </p:spPr>
        <p:txBody>
          <a:bodyPr/>
          <a:lstStyle/>
          <a:p>
            <a:r>
              <a:rPr lang="en-US" dirty="0" smtClean="0"/>
              <a:t>Training: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Classification: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1524000" y="2133600"/>
            <a:ext cx="76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>
            <a:stCxn id="6" idx="3"/>
            <a:endCxn id="8" idx="1"/>
          </p:cNvCxnSpPr>
          <p:nvPr/>
        </p:nvCxnSpPr>
        <p:spPr>
          <a:xfrm>
            <a:off x="6172200" y="2133600"/>
            <a:ext cx="9906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267200" y="1600200"/>
            <a:ext cx="1905000" cy="10668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>
                <a:solidFill>
                  <a:schemeClr val="tx1"/>
                </a:solidFill>
              </a:rPr>
              <a:t>Gabor basis</a:t>
            </a:r>
            <a:endParaRPr lang="en-US" sz="2200" dirty="0">
              <a:solidFill>
                <a:schemeClr val="tx1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00" dirty="0" smtClean="0">
              <a:solidFill>
                <a:schemeClr val="tx1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62800" y="1600200"/>
            <a:ext cx="1295400" cy="10668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>
                <a:solidFill>
                  <a:schemeClr val="tx1"/>
                </a:solidFill>
              </a:rPr>
              <a:t>PCA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9" name="Picture 2" descr="C:\Users\Long Luu\Documents\MATLAB\Fall 2013 courses\Exp_method_for_perception\Final project-Scene classification\SceneDatabase\ConvertedGray\GraySceneNatural\coast_land34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1676400"/>
            <a:ext cx="914400" cy="914400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3400" y="2057400"/>
            <a:ext cx="5334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53000" y="2057400"/>
            <a:ext cx="5619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62600" y="2057400"/>
            <a:ext cx="54292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76200" y="264789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Training images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858000" y="3200400"/>
            <a:ext cx="1905000" cy="11430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err="1" smtClean="0">
                <a:solidFill>
                  <a:schemeClr val="tx1"/>
                </a:solidFill>
              </a:rPr>
              <a:t>Discriminant</a:t>
            </a:r>
            <a:r>
              <a:rPr lang="en-US" sz="2200" dirty="0" smtClean="0">
                <a:solidFill>
                  <a:schemeClr val="tx1"/>
                </a:solidFill>
              </a:rPr>
              <a:t> analysis/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>
                <a:solidFill>
                  <a:schemeClr val="tx1"/>
                </a:solidFill>
              </a:rPr>
              <a:t>Regression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/>
          <p:cNvCxnSpPr>
            <a:stCxn id="16" idx="1"/>
            <a:endCxn id="5122" idx="3"/>
          </p:cNvCxnSpPr>
          <p:nvPr/>
        </p:nvCxnSpPr>
        <p:spPr>
          <a:xfrm flipH="1">
            <a:off x="5562600" y="3771900"/>
            <a:ext cx="1295400" cy="175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1578" y="3352800"/>
            <a:ext cx="841022" cy="873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4191000" y="4171890"/>
            <a:ext cx="2133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Spectral templates</a:t>
            </a:r>
          </a:p>
        </p:txBody>
      </p:sp>
      <p:pic>
        <p:nvPicPr>
          <p:cNvPr id="5123" name="Picture 3" descr="C:\Users\Long Luu\Documents\MATLAB\Fall 2013 courses\Exp_method_for_perception\Final project-Scene classification\SceneDatabase\ConvertedGray\GraySceneManmade\highway_art1693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" y="5105400"/>
            <a:ext cx="990600" cy="9906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4419600" y="5029200"/>
            <a:ext cx="1905000" cy="12192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err="1" smtClean="0">
                <a:solidFill>
                  <a:schemeClr val="tx1"/>
                </a:solidFill>
              </a:rPr>
              <a:t>Correlator</a:t>
            </a:r>
            <a:endParaRPr lang="en-US" sz="2200" dirty="0" smtClean="0">
              <a:solidFill>
                <a:schemeClr val="tx1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00" dirty="0" smtClean="0">
              <a:solidFill>
                <a:schemeClr val="tx1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10400" y="5257800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Spatial envelopes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96000" y="638169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Oliva</a:t>
            </a:r>
            <a:r>
              <a:rPr lang="en-US" sz="2000" b="1" dirty="0" smtClean="0"/>
              <a:t> &amp; </a:t>
            </a:r>
            <a:r>
              <a:rPr lang="en-US" sz="2000" b="1" dirty="0" err="1" smtClean="0"/>
              <a:t>Torralba</a:t>
            </a:r>
            <a:r>
              <a:rPr lang="en-US" sz="2000" b="1" dirty="0" smtClean="0"/>
              <a:t> 2001</a:t>
            </a:r>
          </a:p>
        </p:txBody>
      </p:sp>
      <p:sp>
        <p:nvSpPr>
          <p:cNvPr id="37" name="Rectangle 36"/>
          <p:cNvSpPr/>
          <p:nvPr/>
        </p:nvSpPr>
        <p:spPr>
          <a:xfrm>
            <a:off x="2286000" y="1600200"/>
            <a:ext cx="1219200" cy="10668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>
                <a:solidFill>
                  <a:schemeClr val="tx1"/>
                </a:solidFill>
              </a:rPr>
              <a:t>FFT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53" name="Straight Arrow Connector 52"/>
          <p:cNvCxnSpPr>
            <a:endCxn id="6" idx="1"/>
          </p:cNvCxnSpPr>
          <p:nvPr/>
        </p:nvCxnSpPr>
        <p:spPr>
          <a:xfrm>
            <a:off x="3505200" y="2133600"/>
            <a:ext cx="76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8" idx="2"/>
            <a:endCxn id="16" idx="0"/>
          </p:cNvCxnSpPr>
          <p:nvPr/>
        </p:nvCxnSpPr>
        <p:spPr>
          <a:xfrm>
            <a:off x="7810500" y="26670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1676400" y="5638800"/>
            <a:ext cx="76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2438400" y="5105400"/>
            <a:ext cx="1219200" cy="10668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>
                <a:solidFill>
                  <a:schemeClr val="tx1"/>
                </a:solidFill>
              </a:rPr>
              <a:t>FFT</a:t>
            </a:r>
            <a:endParaRPr lang="en-US" sz="2200" dirty="0">
              <a:solidFill>
                <a:schemeClr val="tx1"/>
              </a:solidFill>
            </a:endParaRPr>
          </a:p>
        </p:txBody>
      </p:sp>
      <p:cxnSp>
        <p:nvCxnSpPr>
          <p:cNvPr id="74" name="Straight Arrow Connector 73"/>
          <p:cNvCxnSpPr/>
          <p:nvPr/>
        </p:nvCxnSpPr>
        <p:spPr>
          <a:xfrm>
            <a:off x="3657600" y="5638800"/>
            <a:ext cx="76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105400" y="5539154"/>
            <a:ext cx="609600" cy="6330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7" name="Straight Arrow Connector 86"/>
          <p:cNvCxnSpPr/>
          <p:nvPr/>
        </p:nvCxnSpPr>
        <p:spPr>
          <a:xfrm>
            <a:off x="6324600" y="5638800"/>
            <a:ext cx="76200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envelope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 results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1" y="2362201"/>
            <a:ext cx="357929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2362200"/>
            <a:ext cx="3648075" cy="164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962400"/>
            <a:ext cx="4267200" cy="159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6096000" y="6381690"/>
            <a:ext cx="2667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Oliva</a:t>
            </a:r>
            <a:r>
              <a:rPr lang="en-US" sz="2000" b="1" dirty="0" smtClean="0"/>
              <a:t> &amp; </a:t>
            </a:r>
            <a:r>
              <a:rPr lang="en-US" sz="2000" b="1" dirty="0" err="1" smtClean="0"/>
              <a:t>Torralba</a:t>
            </a:r>
            <a:r>
              <a:rPr lang="en-US" sz="2000" b="1" dirty="0" smtClean="0"/>
              <a:t> 2001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Priming paradigm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Experimental procedure: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62000" y="2286000"/>
            <a:ext cx="16764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3" descr="C:\Users\Long Luu\Documents\MATLAB\Fall 2013 courses\Exp_method_for_perception\Final project-Scene classification\SceneDatabase\ConvertedGray\GraySceneNatural\coast_bea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2819400"/>
            <a:ext cx="1676400" cy="1676400"/>
          </a:xfrm>
          <a:prstGeom prst="rect">
            <a:avLst/>
          </a:prstGeom>
          <a:noFill/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3352800"/>
            <a:ext cx="1678193" cy="1671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4572000" y="584829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10 ms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886200" y="3810000"/>
            <a:ext cx="16764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4" descr="C:\Users\Long Luu\Documents\MATLAB\Fall 2013 courses\Exp_method_for_perception\Final project-Scene classification\SceneDatabase\ConvertedGray\GraySceneNatural\coast_bea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4191000"/>
            <a:ext cx="1600200" cy="1600200"/>
          </a:xfrm>
          <a:prstGeom prst="rect">
            <a:avLst/>
          </a:prstGeom>
          <a:noFill/>
        </p:spPr>
      </p:pic>
      <p:sp>
        <p:nvSpPr>
          <p:cNvPr id="33" name="Rectangle 32"/>
          <p:cNvSpPr/>
          <p:nvPr/>
        </p:nvSpPr>
        <p:spPr>
          <a:xfrm>
            <a:off x="6019800" y="4495800"/>
            <a:ext cx="1676400" cy="16002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lus 33"/>
          <p:cNvSpPr/>
          <p:nvPr/>
        </p:nvSpPr>
        <p:spPr>
          <a:xfrm>
            <a:off x="6781800" y="5181600"/>
            <a:ext cx="228600" cy="228600"/>
          </a:xfrm>
          <a:prstGeom prst="mathPlus">
            <a:avLst>
              <a:gd name="adj1" fmla="val 0"/>
            </a:avLst>
          </a:prstGeom>
          <a:solidFill>
            <a:schemeClr val="bg1">
              <a:lumMod val="95000"/>
              <a:alpha val="4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438400" y="5029200"/>
            <a:ext cx="106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160 ms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581400" y="54102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3</a:t>
            </a:r>
            <a:r>
              <a:rPr lang="en-US" sz="2000" dirty="0" smtClean="0"/>
              <a:t>0 ms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47800" y="4495800"/>
            <a:ext cx="83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</a:t>
            </a:r>
            <a:r>
              <a:rPr lang="en-US" sz="2000" dirty="0" smtClean="0"/>
              <a:t>0 ms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10400" y="31242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Prime image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29000" y="211449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Target image</a:t>
            </a:r>
          </a:p>
        </p:txBody>
      </p:sp>
      <p:cxnSp>
        <p:nvCxnSpPr>
          <p:cNvPr id="41" name="Straight Connector 40"/>
          <p:cNvCxnSpPr>
            <a:endCxn id="39" idx="2"/>
          </p:cNvCxnSpPr>
          <p:nvPr/>
        </p:nvCxnSpPr>
        <p:spPr>
          <a:xfrm flipV="1">
            <a:off x="2743200" y="2514600"/>
            <a:ext cx="1524000" cy="285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endCxn id="38" idx="2"/>
          </p:cNvCxnSpPr>
          <p:nvPr/>
        </p:nvCxnSpPr>
        <p:spPr>
          <a:xfrm flipV="1">
            <a:off x="6400800" y="3524310"/>
            <a:ext cx="1447800" cy="666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019800" y="632460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Guyader</a:t>
            </a:r>
            <a:r>
              <a:rPr lang="en-US" sz="2000" b="1" dirty="0" smtClean="0"/>
              <a:t> et. al. 2004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572000" y="26670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Mask image</a:t>
            </a:r>
          </a:p>
        </p:txBody>
      </p:sp>
      <p:cxnSp>
        <p:nvCxnSpPr>
          <p:cNvPr id="58" name="Straight Connector 57"/>
          <p:cNvCxnSpPr>
            <a:endCxn id="57" idx="2"/>
          </p:cNvCxnSpPr>
          <p:nvPr/>
        </p:nvCxnSpPr>
        <p:spPr>
          <a:xfrm flipV="1">
            <a:off x="3886200" y="3067110"/>
            <a:ext cx="1524000" cy="285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Priming paradigm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/>
          <a:lstStyle/>
          <a:p>
            <a:r>
              <a:rPr lang="en-US" dirty="0" smtClean="0"/>
              <a:t>Stimuli:</a:t>
            </a:r>
            <a:endParaRPr lang="en-US" dirty="0"/>
          </a:p>
        </p:txBody>
      </p:sp>
      <p:pic>
        <p:nvPicPr>
          <p:cNvPr id="4" name="Picture 3" descr="C:\Users\Long Luu\Documents\MATLAB\Fall 2013 courses\Exp_method_for_perception\Final project-Scene classification\SceneDatabase\ConvertedGray\GraySceneNatural\coast_bea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133600"/>
            <a:ext cx="1676400" cy="1676400"/>
          </a:xfrm>
          <a:prstGeom prst="rect">
            <a:avLst/>
          </a:prstGeom>
          <a:noFill/>
        </p:spPr>
      </p:pic>
      <p:pic>
        <p:nvPicPr>
          <p:cNvPr id="5" name="Picture 5" descr="C:\Users\Long Luu\Documents\MATLAB\Fall 2013 courses\Exp_method_for_perception\Final project-Scene classification\SceneDatabase\ConvertedGray\GraySceneManmade\tallbuilding_a48706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2133600"/>
            <a:ext cx="1752600" cy="1676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85800" y="38100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Beach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14600" y="38100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City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4267199"/>
            <a:ext cx="3657600" cy="1638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1676400" y="60960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Target image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4400" y="2438400"/>
            <a:ext cx="3857625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6019800" y="4114800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Prime image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6324600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Guyader</a:t>
            </a:r>
            <a:r>
              <a:rPr lang="en-US" sz="2000" b="1" dirty="0" smtClean="0"/>
              <a:t> et. al. 2004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310</Words>
  <Application>Microsoft Office PowerPoint</Application>
  <PresentationFormat>On-screen Show (4:3)</PresentationFormat>
  <Paragraphs>119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Office Theme</vt:lpstr>
      <vt:lpstr>Equation</vt:lpstr>
      <vt:lpstr>Scene gist recognition: Amplitude or phase ?</vt:lpstr>
      <vt:lpstr>Rapid scene recognition</vt:lpstr>
      <vt:lpstr>Traditional visual pathway</vt:lpstr>
      <vt:lpstr>Spatial envelope theory</vt:lpstr>
      <vt:lpstr>Fourier representation</vt:lpstr>
      <vt:lpstr>Spatial envelope model</vt:lpstr>
      <vt:lpstr>Spatial envelope model</vt:lpstr>
      <vt:lpstr>Priming paradigm</vt:lpstr>
      <vt:lpstr>Priming paradigm</vt:lpstr>
      <vt:lpstr>Priming paradigm</vt:lpstr>
      <vt:lpstr>Masking paradigm</vt:lpstr>
      <vt:lpstr>Masking paradigm</vt:lpstr>
      <vt:lpstr>Masking paradigm</vt:lpstr>
      <vt:lpstr>Masking paradigm</vt:lpstr>
      <vt:lpstr>Masking paradigm</vt:lpstr>
      <vt:lpstr>Scene morphing</vt:lpstr>
      <vt:lpstr>Scene morphing</vt:lpstr>
      <vt:lpstr>Scene morphing</vt:lpstr>
      <vt:lpstr>Scene morphing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Scene gist recognition: Amplitude or phase</dc:title>
  <dc:creator>Long Luu</dc:creator>
  <cp:lastModifiedBy>Long Luu</cp:lastModifiedBy>
  <cp:revision>106</cp:revision>
  <dcterms:created xsi:type="dcterms:W3CDTF">2014-01-20T16:15:49Z</dcterms:created>
  <dcterms:modified xsi:type="dcterms:W3CDTF">2022-06-22T15:40:00Z</dcterms:modified>
</cp:coreProperties>
</file>